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63" r:id="rId4"/>
    <p:sldId id="264" r:id="rId5"/>
    <p:sldId id="265" r:id="rId6"/>
    <p:sldId id="26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2170DF-C705-4C71-A84B-EC971A45EC76}" v="3" dt="2026-02-03T20:11:49.007"/>
  </p1510:revLst>
</p1510:revInfo>
</file>

<file path=ppt/tableStyles.xml><?xml version="1.0" encoding="utf-8"?>
<a:tblStyleLst xmlns:a="http://schemas.openxmlformats.org/drawingml/2006/main" def="{5C22544A-7EE6-4342-B048-85BDC9FD1C3A}"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urtis, Ryan" userId="ab6c5973-081a-42fd-8108-c0fded06196b" providerId="ADAL" clId="{2E5F791A-C56D-437F-BEFB-42E879D9B367}"/>
    <pc:docChg chg="undo custSel modSld sldOrd">
      <pc:chgData name="Curtis, Ryan" userId="ab6c5973-081a-42fd-8108-c0fded06196b" providerId="ADAL" clId="{2E5F791A-C56D-437F-BEFB-42E879D9B367}" dt="2026-02-05T23:41:41.968" v="348" actId="20577"/>
      <pc:docMkLst>
        <pc:docMk/>
      </pc:docMkLst>
      <pc:sldChg chg="modSp mod">
        <pc:chgData name="Curtis, Ryan" userId="ab6c5973-081a-42fd-8108-c0fded06196b" providerId="ADAL" clId="{2E5F791A-C56D-437F-BEFB-42E879D9B367}" dt="2026-02-05T23:41:41.968" v="348" actId="20577"/>
        <pc:sldMkLst>
          <pc:docMk/>
          <pc:sldMk cId="2995402024" sldId="262"/>
        </pc:sldMkLst>
        <pc:spChg chg="mod">
          <ac:chgData name="Curtis, Ryan" userId="ab6c5973-081a-42fd-8108-c0fded06196b" providerId="ADAL" clId="{2E5F791A-C56D-437F-BEFB-42E879D9B367}" dt="2026-02-05T23:41:41.968" v="348" actId="20577"/>
          <ac:spMkLst>
            <pc:docMk/>
            <pc:sldMk cId="2995402024" sldId="262"/>
            <ac:spMk id="5" creationId="{768F0D2E-6368-D3A9-4676-367D658DE30B}"/>
          </ac:spMkLst>
        </pc:spChg>
      </pc:sldChg>
      <pc:sldChg chg="modSp mod">
        <pc:chgData name="Curtis, Ryan" userId="ab6c5973-081a-42fd-8108-c0fded06196b" providerId="ADAL" clId="{2E5F791A-C56D-437F-BEFB-42E879D9B367}" dt="2026-02-04T15:43:33.282" v="197" actId="20577"/>
        <pc:sldMkLst>
          <pc:docMk/>
          <pc:sldMk cId="446223037" sldId="263"/>
        </pc:sldMkLst>
        <pc:spChg chg="mod">
          <ac:chgData name="Curtis, Ryan" userId="ab6c5973-081a-42fd-8108-c0fded06196b" providerId="ADAL" clId="{2E5F791A-C56D-437F-BEFB-42E879D9B367}" dt="2026-02-04T15:43:33.282" v="197" actId="20577"/>
          <ac:spMkLst>
            <pc:docMk/>
            <pc:sldMk cId="446223037" sldId="263"/>
            <ac:spMk id="5" creationId="{3D166FF5-1A27-1E71-3C3F-E17AA61735C7}"/>
          </ac:spMkLst>
        </pc:spChg>
      </pc:sldChg>
      <pc:sldChg chg="modSp mod">
        <pc:chgData name="Curtis, Ryan" userId="ab6c5973-081a-42fd-8108-c0fded06196b" providerId="ADAL" clId="{2E5F791A-C56D-437F-BEFB-42E879D9B367}" dt="2026-02-04T15:45:02.668" v="199" actId="20577"/>
        <pc:sldMkLst>
          <pc:docMk/>
          <pc:sldMk cId="4207168801" sldId="264"/>
        </pc:sldMkLst>
        <pc:spChg chg="mod">
          <ac:chgData name="Curtis, Ryan" userId="ab6c5973-081a-42fd-8108-c0fded06196b" providerId="ADAL" clId="{2E5F791A-C56D-437F-BEFB-42E879D9B367}" dt="2026-02-04T15:45:02.668" v="199" actId="20577"/>
          <ac:spMkLst>
            <pc:docMk/>
            <pc:sldMk cId="4207168801" sldId="264"/>
            <ac:spMk id="5" creationId="{97B7F4A9-FFE2-2746-5B78-6D9D8B4451CA}"/>
          </ac:spMkLst>
        </pc:spChg>
      </pc:sldChg>
      <pc:sldChg chg="modSp mod ord">
        <pc:chgData name="Curtis, Ryan" userId="ab6c5973-081a-42fd-8108-c0fded06196b" providerId="ADAL" clId="{2E5F791A-C56D-437F-BEFB-42E879D9B367}" dt="2026-02-04T15:45:36.078" v="212" actId="20577"/>
        <pc:sldMkLst>
          <pc:docMk/>
          <pc:sldMk cId="3651905961" sldId="265"/>
        </pc:sldMkLst>
        <pc:spChg chg="mod">
          <ac:chgData name="Curtis, Ryan" userId="ab6c5973-081a-42fd-8108-c0fded06196b" providerId="ADAL" clId="{2E5F791A-C56D-437F-BEFB-42E879D9B367}" dt="2026-02-04T15:45:36.078" v="212" actId="20577"/>
          <ac:spMkLst>
            <pc:docMk/>
            <pc:sldMk cId="3651905961" sldId="265"/>
            <ac:spMk id="5" creationId="{08C002C5-AB87-D727-39C9-052F5AE11704}"/>
          </ac:spMkLst>
        </pc:spChg>
      </pc:sldChg>
    </pc:docChg>
  </pc:docChgLst>
  <pc:docChgLst>
    <pc:chgData name="Nabhan, Dustin" userId="S::dnabhan@clevelandbrowns.com::81d3997a-7973-46c6-a406-9cacc8370d68" providerId="AD" clId="Web-{7C7E2DC4-054E-5B03-597A-C67A0373A96F}"/>
    <pc:docChg chg="modSld">
      <pc:chgData name="Nabhan, Dustin" userId="S::dnabhan@clevelandbrowns.com::81d3997a-7973-46c6-a406-9cacc8370d68" providerId="AD" clId="Web-{7C7E2DC4-054E-5B03-597A-C67A0373A96F}" dt="2026-02-03T21:49:49.091" v="1" actId="20577"/>
      <pc:docMkLst>
        <pc:docMk/>
      </pc:docMkLst>
      <pc:sldChg chg="modSp">
        <pc:chgData name="Nabhan, Dustin" userId="S::dnabhan@clevelandbrowns.com::81d3997a-7973-46c6-a406-9cacc8370d68" providerId="AD" clId="Web-{7C7E2DC4-054E-5B03-597A-C67A0373A96F}" dt="2026-02-03T21:49:49.091" v="1" actId="20577"/>
        <pc:sldMkLst>
          <pc:docMk/>
          <pc:sldMk cId="4207168801" sldId="264"/>
        </pc:sldMkLst>
        <pc:spChg chg="mod">
          <ac:chgData name="Nabhan, Dustin" userId="S::dnabhan@clevelandbrowns.com::81d3997a-7973-46c6-a406-9cacc8370d68" providerId="AD" clId="Web-{7C7E2DC4-054E-5B03-597A-C67A0373A96F}" dt="2026-02-03T21:49:49.091" v="1" actId="20577"/>
          <ac:spMkLst>
            <pc:docMk/>
            <pc:sldMk cId="4207168801" sldId="264"/>
            <ac:spMk id="5" creationId="{97B7F4A9-FFE2-2746-5B78-6D9D8B4451CA}"/>
          </ac:spMkLst>
        </pc:spChg>
      </pc:sldChg>
    </pc:docChg>
  </pc:docChgLst>
</pc:chgInfo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737D1-6E73-3FCF-5114-38AFDDD059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84AC60-63E6-760D-1E6E-49DE5A99FF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BC6459-D5F1-F277-929C-54DD0223E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5BDB95-34BC-4D34-BF27-F4A0AEC4E984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D72A7-7F71-9017-06F5-F3B2077B7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3F90FD-5670-8EDE-8E10-13F7C8861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73E0A-F57F-47D4-968F-4C7A6F72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224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12A67-C8C9-745B-96F8-507FAA00F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484CD5-0D44-AA08-FD6B-9E7B69064E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0E9D92-973A-6097-5D7F-5795ED842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5BDB95-34BC-4D34-BF27-F4A0AEC4E984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EB36CD-CA61-655F-7760-22B7052CF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D5428-332D-1A0B-8C3D-8DD8E752F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73E0A-F57F-47D4-968F-4C7A6F72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816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5FBDB5-6DA0-67F7-C2B2-F1EB87863B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A95A94-5623-C61D-1CBF-756876A0EB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0CD69-D0A6-A768-0D5E-D0D0F3008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5BDB95-34BC-4D34-BF27-F4A0AEC4E984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66DAA4-928E-DAFC-C5FD-08F760E74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70E28D-68AE-7502-18C1-20C94D784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73E0A-F57F-47D4-968F-4C7A6F72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2722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and white picture frame&#10;&#10;AI-generated content may be incorrect.">
            <a:extLst>
              <a:ext uri="{FF2B5EF4-FFF2-40B4-BE49-F238E27FC236}">
                <a16:creationId xmlns:a16="http://schemas.microsoft.com/office/drawing/2014/main" id="{14C85E11-5C86-8E10-6E0C-2DA00761AE2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611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6C31D-FFFB-D1C0-04C0-AB2D24121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365F9-3628-0EC0-30CB-B4AEE0A517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0BB60D-533C-E073-6C6D-26CCEC34C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5BDB95-34BC-4D34-BF27-F4A0AEC4E984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16310-47FF-F6F7-8433-B49337D4F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823DBF-934B-58C6-A0EF-273719D41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73E0A-F57F-47D4-968F-4C7A6F72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257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A7DAA-67BC-B842-C6D4-7449AD8D6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464562-2ECC-7C1D-E3B5-339819D49C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665392-2340-8FD4-E9D5-CC0271608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5BDB95-34BC-4D34-BF27-F4A0AEC4E984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8AD1A8-DEB8-DFB3-414D-8FF4E9929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5BEB0-2756-20B5-34FF-905D7FE48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73E0A-F57F-47D4-968F-4C7A6F72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404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BCAB9-754C-62A9-669B-C00EE3858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21577C-C061-F8C8-1009-8C14C07C49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426FDA-234F-A3DC-80EA-FA17721F80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6DF28F-5864-75CF-3B66-FD286F920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5BDB95-34BC-4D34-BF27-F4A0AEC4E984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ACC781-A093-05A2-7C3A-F57ACC026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C80CA5-E674-DD57-A873-9E054037F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73E0A-F57F-47D4-968F-4C7A6F72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341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F9BFA-4366-F9F0-8EFE-8074DBB2B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69E808-11F5-1D40-9B75-FBD7B790A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C2E3C1-7226-7934-DF32-42B83A76DA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18F513-C4A4-03C2-73DD-7D084426E2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5547CF-3FDE-E43F-A5A0-5DCEA3CB4F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70B15E-7AEF-E7F7-8325-F37F6BB8B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5BDB95-34BC-4D34-BF27-F4A0AEC4E984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9068C0-B88E-F8F0-9432-386395B07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4AC057-450B-522D-19A1-7D8759339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73E0A-F57F-47D4-968F-4C7A6F72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755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4CA68-6855-E248-63F5-E06610476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BBD5B8-BD35-EF33-65C0-67FA9E3F7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5BDB95-34BC-4D34-BF27-F4A0AEC4E984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B0D0DF-5157-24D3-04AA-D3EB744E9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E2C116-3115-869E-FE63-22A247934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73E0A-F57F-47D4-968F-4C7A6F72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277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1B1731-6DB9-A93E-481A-713B7222B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5BDB95-34BC-4D34-BF27-F4A0AEC4E984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A83CA2-8998-9708-EC64-7B1FF93E2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81F964-F59B-C9E6-015C-AE9CEF2C7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73E0A-F57F-47D4-968F-4C7A6F72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836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40C31-FBD2-81CC-CC47-DD05416CE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CC05A-597E-2F72-A419-FF8388200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05DAB4-2459-9FDF-3CC2-16DFB62716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389AD3-EB38-9E5D-3810-4C522A8B2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5BDB95-34BC-4D34-BF27-F4A0AEC4E984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9D787A-BD3D-DB1E-D805-444CB7CDD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F0CB80-2C77-7F5C-E4B5-5F591DE64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73E0A-F57F-47D4-968F-4C7A6F72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894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78151-4B88-D299-15F1-AEF18257D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8CE78E-1AAC-74CC-AF11-8C6D786625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6AC1FD-6101-DA1A-4ABE-D6FF40442D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8F0BE5-F608-9409-A677-FD9E77E3F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5BDB95-34BC-4D34-BF27-F4A0AEC4E984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8EF6C6-737A-B5B7-D709-A19B5826E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2BF179-A57E-EE42-CDB5-07657ADA7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73E0A-F57F-47D4-968F-4C7A6F72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941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4972C4-2C58-2AF4-24F6-B54FDFD5F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3DA66D-FB6C-22A9-4AC3-EC160C0778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FDEFCE-3458-0CBA-F260-1DA77A82E8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5BDB95-34BC-4D34-BF27-F4A0AEC4E984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8D02B5-F55B-18C6-ED63-990A2DA33D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71F185-DC25-737C-405A-9A6C4AD241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FC73E0A-F57F-47D4-968F-4C7A6F725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630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3B0A9-70E4-DF2C-0A86-A61D4B4F5923}"/>
              </a:ext>
            </a:extLst>
          </p:cNvPr>
          <p:cNvSpPr txBox="1">
            <a:spLocks/>
          </p:cNvSpPr>
          <p:nvPr/>
        </p:nvSpPr>
        <p:spPr>
          <a:xfrm>
            <a:off x="1352551" y="2480355"/>
            <a:ext cx="9144000" cy="2387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/>
              <a:t>Performance Science Work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F27D73-1230-A8CE-48F5-D90936034C64}"/>
              </a:ext>
            </a:extLst>
          </p:cNvPr>
          <p:cNvSpPr txBox="1">
            <a:spLocks/>
          </p:cNvSpPr>
          <p:nvPr/>
        </p:nvSpPr>
        <p:spPr>
          <a:xfrm>
            <a:off x="1417865" y="4377645"/>
            <a:ext cx="9144000" cy="165576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/>
              <a:t>Performance Science Fellow Candidate</a:t>
            </a:r>
          </a:p>
        </p:txBody>
      </p:sp>
    </p:spTree>
    <p:extLst>
      <p:ext uri="{BB962C8B-B14F-4D97-AF65-F5344CB8AC3E}">
        <p14:creationId xmlns:p14="http://schemas.microsoft.com/office/powerpoint/2010/main" val="1330584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6C6399-7F61-841B-12F2-68D48B0ACD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9CCC4FA-7092-4473-B7CA-394CF57A37B0}"/>
              </a:ext>
            </a:extLst>
          </p:cNvPr>
          <p:cNvSpPr txBox="1">
            <a:spLocks/>
          </p:cNvSpPr>
          <p:nvPr/>
        </p:nvSpPr>
        <p:spPr>
          <a:xfrm>
            <a:off x="1198789" y="1738994"/>
            <a:ext cx="9794421" cy="47420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10 Hz Player Tracking Analysis Exercise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68F0D2E-6368-D3A9-4676-367D658DE30B}"/>
              </a:ext>
            </a:extLst>
          </p:cNvPr>
          <p:cNvSpPr txBox="1">
            <a:spLocks/>
          </p:cNvSpPr>
          <p:nvPr/>
        </p:nvSpPr>
        <p:spPr>
          <a:xfrm>
            <a:off x="971550" y="2530928"/>
            <a:ext cx="10368643" cy="3624943"/>
          </a:xfrm>
          <a:prstGeom prst="rect">
            <a:avLst/>
          </a:prstGeom>
        </p:spPr>
        <p:txBody>
          <a:bodyPr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Objective: </a:t>
            </a:r>
            <a:r>
              <a:rPr lang="en-US" dirty="0"/>
              <a:t>You will analyze a single anonymized player practice session using </a:t>
            </a:r>
            <a:r>
              <a:rPr lang="en-US" b="1" dirty="0"/>
              <a:t>raw 10 Hz tracking data</a:t>
            </a:r>
            <a:r>
              <a:rPr lang="en-US" dirty="0"/>
              <a:t> to demonstrate your ability to:</a:t>
            </a:r>
          </a:p>
          <a:p>
            <a:pPr lvl="1"/>
            <a:r>
              <a:rPr lang="en-US" dirty="0"/>
              <a:t>Build a </a:t>
            </a:r>
            <a:r>
              <a:rPr lang="en-US" b="1" dirty="0"/>
              <a:t>reproducible analysis pipeline</a:t>
            </a:r>
            <a:endParaRPr lang="en-US" dirty="0"/>
          </a:p>
          <a:p>
            <a:pPr lvl="1"/>
            <a:r>
              <a:rPr lang="en-US" dirty="0"/>
              <a:t>Derive </a:t>
            </a:r>
            <a:r>
              <a:rPr lang="en-US" b="1" dirty="0"/>
              <a:t>meaningful external workload metrics</a:t>
            </a:r>
            <a:endParaRPr lang="en-US" dirty="0"/>
          </a:p>
          <a:p>
            <a:pPr lvl="1"/>
            <a:r>
              <a:rPr lang="en-US" dirty="0"/>
              <a:t>Create </a:t>
            </a:r>
            <a:r>
              <a:rPr lang="en-US" b="1" dirty="0"/>
              <a:t>clear visual summaries</a:t>
            </a:r>
            <a:r>
              <a:rPr lang="en-US" dirty="0"/>
              <a:t> for coaches and performance staff</a:t>
            </a:r>
          </a:p>
          <a:p>
            <a:r>
              <a:rPr lang="en-US" dirty="0"/>
              <a:t>There are no “right” answers. We are evaluating your reasoning, clarity, and ability to turn tracking data into actionable insight.</a:t>
            </a:r>
          </a:p>
          <a:p>
            <a:r>
              <a:rPr lang="en-US" b="1" dirty="0"/>
              <a:t>Data Provided</a:t>
            </a:r>
            <a:endParaRPr lang="en-US" dirty="0"/>
          </a:p>
          <a:p>
            <a:pPr lvl="1"/>
            <a:r>
              <a:rPr lang="en-US" dirty="0"/>
              <a:t>tracking_data.csv</a:t>
            </a:r>
          </a:p>
          <a:p>
            <a:pPr lvl="1"/>
            <a:r>
              <a:rPr lang="en-US" dirty="0"/>
              <a:t>One player, one practice session</a:t>
            </a:r>
          </a:p>
          <a:p>
            <a:pPr lvl="1"/>
            <a:r>
              <a:rPr lang="en-US" dirty="0"/>
              <a:t>Raw positional tracking data</a:t>
            </a:r>
          </a:p>
          <a:p>
            <a:r>
              <a:rPr lang="en-US" b="1" dirty="0"/>
              <a:t>Submission</a:t>
            </a:r>
            <a:endParaRPr lang="en-US" dirty="0"/>
          </a:p>
          <a:p>
            <a:pPr lvl="1"/>
            <a:r>
              <a:rPr lang="en-US" dirty="0"/>
              <a:t>PowerPoint presentation and/or reproducible analysis notebook (e.g., R Markdown, </a:t>
            </a:r>
            <a:r>
              <a:rPr lang="en-US" dirty="0" err="1"/>
              <a:t>Jupyter</a:t>
            </a:r>
            <a:r>
              <a:rPr lang="en-US" dirty="0"/>
              <a:t>) with findings, explanation, visuals and key takeaways</a:t>
            </a:r>
          </a:p>
          <a:p>
            <a:pPr lvl="1"/>
            <a:r>
              <a:rPr lang="en-US" dirty="0"/>
              <a:t>Reproducible analysis code (R, Python, or similar)</a:t>
            </a:r>
          </a:p>
          <a:p>
            <a:pPr lvl="1"/>
            <a:r>
              <a:rPr lang="en-US" b="1" dirty="0"/>
              <a:t>Project Deadline: February 13</a:t>
            </a:r>
            <a:r>
              <a:rPr lang="en-US" b="1" baseline="30000" dirty="0"/>
              <a:t>th</a:t>
            </a:r>
            <a:r>
              <a:rPr lang="en-US" b="1" dirty="0"/>
              <a:t> 2025 @5pm EST</a:t>
            </a:r>
          </a:p>
          <a:p>
            <a:pPr lvl="1"/>
            <a:r>
              <a:rPr lang="en-US" b="1" dirty="0"/>
              <a:t>Any questions with the project can be directed to Ryan Curtis (rcurtis@clevelandbrowns.com)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402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CDADF1-0AC4-CA8A-120D-1989C3C539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D6E6D7C-4E50-D61E-CA12-920FD8F8F042}"/>
              </a:ext>
            </a:extLst>
          </p:cNvPr>
          <p:cNvSpPr txBox="1">
            <a:spLocks/>
          </p:cNvSpPr>
          <p:nvPr/>
        </p:nvSpPr>
        <p:spPr>
          <a:xfrm>
            <a:off x="1198789" y="1738994"/>
            <a:ext cx="9794421" cy="47420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Core Analysis Requirements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D166FF5-1A27-1E71-3C3F-E17AA61735C7}"/>
              </a:ext>
            </a:extLst>
          </p:cNvPr>
          <p:cNvSpPr txBox="1">
            <a:spLocks/>
          </p:cNvSpPr>
          <p:nvPr/>
        </p:nvSpPr>
        <p:spPr>
          <a:xfrm>
            <a:off x="971550" y="2530928"/>
            <a:ext cx="10368643" cy="3624943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1. Reproducible Pipeline &amp; Workload Metrics</a:t>
            </a:r>
          </a:p>
          <a:p>
            <a:pPr lvl="1"/>
            <a:r>
              <a:rPr lang="en-US" dirty="0"/>
              <a:t>Process raw tracking data into key external load metrics, such as:</a:t>
            </a:r>
          </a:p>
          <a:p>
            <a:pPr lvl="1"/>
            <a:r>
              <a:rPr lang="en-US" b="1" dirty="0"/>
              <a:t>Distance</a:t>
            </a:r>
            <a:endParaRPr lang="en-US" dirty="0"/>
          </a:p>
          <a:p>
            <a:pPr lvl="2"/>
            <a:r>
              <a:rPr lang="en-US" dirty="0"/>
              <a:t>Total distance</a:t>
            </a:r>
          </a:p>
          <a:p>
            <a:pPr lvl="2"/>
            <a:r>
              <a:rPr lang="en-US" dirty="0"/>
              <a:t>Distance by speed bands (define and justify)</a:t>
            </a:r>
          </a:p>
          <a:p>
            <a:pPr lvl="1"/>
            <a:r>
              <a:rPr lang="en-US" b="1" dirty="0"/>
              <a:t>Speed &amp; Acceleration</a:t>
            </a:r>
            <a:endParaRPr lang="en-US" dirty="0"/>
          </a:p>
          <a:p>
            <a:pPr lvl="2"/>
            <a:r>
              <a:rPr lang="en-US" dirty="0"/>
              <a:t>Mean and peak values</a:t>
            </a:r>
          </a:p>
          <a:p>
            <a:pPr lvl="2"/>
            <a:r>
              <a:rPr lang="en-US" dirty="0"/>
              <a:t>Distributions</a:t>
            </a:r>
          </a:p>
          <a:p>
            <a:pPr lvl="1"/>
            <a:r>
              <a:rPr lang="en-US" b="1" dirty="0"/>
              <a:t>Peak Demands</a:t>
            </a:r>
            <a:endParaRPr lang="en-US" dirty="0"/>
          </a:p>
          <a:p>
            <a:pPr lvl="2"/>
            <a:r>
              <a:rPr lang="en-US" dirty="0"/>
              <a:t>Max speed</a:t>
            </a:r>
          </a:p>
          <a:p>
            <a:pPr lvl="2"/>
            <a:r>
              <a:rPr lang="en-US" dirty="0"/>
              <a:t>Max acceleration and deceleration</a:t>
            </a:r>
          </a:p>
          <a:p>
            <a:pPr lvl="2"/>
            <a:r>
              <a:rPr lang="en-US" dirty="0"/>
              <a:t>Most demanding scenarios</a:t>
            </a:r>
          </a:p>
          <a:p>
            <a:pPr lvl="1"/>
            <a:r>
              <a:rPr lang="en-US" dirty="0"/>
              <a:t>Summarize metrics at:</a:t>
            </a:r>
          </a:p>
          <a:p>
            <a:pPr lvl="2"/>
            <a:r>
              <a:rPr lang="en-US" b="1" dirty="0"/>
              <a:t>Session level</a:t>
            </a:r>
            <a:endParaRPr lang="en-US" dirty="0"/>
          </a:p>
          <a:p>
            <a:pPr lvl="2"/>
            <a:r>
              <a:rPr lang="en-US" b="1" dirty="0"/>
              <a:t>Can you identify and summarize distinct periods, drills, and/or events?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223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5C1301-966E-3543-B28E-9B5DD2D74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8250BE2-22CE-5F8E-A4AC-CB42C62EFFF2}"/>
              </a:ext>
            </a:extLst>
          </p:cNvPr>
          <p:cNvSpPr txBox="1">
            <a:spLocks/>
          </p:cNvSpPr>
          <p:nvPr/>
        </p:nvSpPr>
        <p:spPr>
          <a:xfrm>
            <a:off x="1028019" y="1755322"/>
            <a:ext cx="10255704" cy="96338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Movement Profile, Visualization &amp; Communication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7B7F4A9-FFE2-2746-5B78-6D9D8B4451CA}"/>
              </a:ext>
            </a:extLst>
          </p:cNvPr>
          <p:cNvSpPr txBox="1">
            <a:spLocks/>
          </p:cNvSpPr>
          <p:nvPr/>
        </p:nvSpPr>
        <p:spPr>
          <a:xfrm>
            <a:off x="971550" y="2375808"/>
            <a:ext cx="10368643" cy="3780064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2. Visualization for Decision-Makers</a:t>
            </a:r>
          </a:p>
          <a:p>
            <a:r>
              <a:rPr lang="en-US" dirty="0"/>
              <a:t>Include </a:t>
            </a:r>
            <a:r>
              <a:rPr lang="en-US" b="1" dirty="0"/>
              <a:t>2–3 visuals</a:t>
            </a:r>
            <a:r>
              <a:rPr lang="en-US" dirty="0"/>
              <a:t> a coach or performance staff member could understand in under 30 seconds:</a:t>
            </a:r>
          </a:p>
          <a:p>
            <a:pPr lvl="1"/>
            <a:r>
              <a:rPr lang="en-US" dirty="0"/>
              <a:t>Examples: </a:t>
            </a:r>
          </a:p>
          <a:p>
            <a:pPr lvl="2"/>
            <a:r>
              <a:rPr lang="en-US" dirty="0"/>
              <a:t>Player movement path (X–Y) and movement signatures</a:t>
            </a:r>
          </a:p>
          <a:p>
            <a:pPr lvl="3"/>
            <a:r>
              <a:rPr lang="en-US" dirty="0"/>
              <a:t>Can you identify this player’s position and/or role?</a:t>
            </a:r>
          </a:p>
          <a:p>
            <a:pPr lvl="2"/>
            <a:r>
              <a:rPr lang="en-US" dirty="0"/>
              <a:t>Intensity or demand over time</a:t>
            </a:r>
          </a:p>
          <a:p>
            <a:pPr lvl="2"/>
            <a:r>
              <a:rPr lang="en-US" dirty="0"/>
              <a:t>Comparison (e.g., early vs late session or low vs high intensity)</a:t>
            </a:r>
          </a:p>
          <a:p>
            <a:r>
              <a:rPr lang="en-US" b="1" dirty="0"/>
              <a:t>Expectations</a:t>
            </a:r>
          </a:p>
          <a:p>
            <a:pPr lvl="1"/>
            <a:r>
              <a:rPr lang="en-US" dirty="0"/>
              <a:t>Clear assumptions and reasoning</a:t>
            </a:r>
          </a:p>
          <a:p>
            <a:pPr lvl="1"/>
            <a:r>
              <a:rPr lang="en-US" dirty="0"/>
              <a:t>Clean, interpretable visuals</a:t>
            </a:r>
          </a:p>
          <a:p>
            <a:pPr lvl="1"/>
            <a:r>
              <a:rPr lang="en-US" dirty="0"/>
              <a:t>Practical insights over metric volume</a:t>
            </a:r>
          </a:p>
          <a:p>
            <a:pPr lvl="1"/>
            <a:r>
              <a:rPr lang="en-US" dirty="0"/>
              <a:t>Reproducible, well-commented code</a:t>
            </a:r>
          </a:p>
        </p:txBody>
      </p:sp>
    </p:spTree>
    <p:extLst>
      <p:ext uri="{BB962C8B-B14F-4D97-AF65-F5344CB8AC3E}">
        <p14:creationId xmlns:p14="http://schemas.microsoft.com/office/powerpoint/2010/main" val="4207168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746D24-4C2E-ACBE-6D1F-208AB52E81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AA34F0E-03B2-0DC1-05BB-DD0EEE298F41}"/>
              </a:ext>
            </a:extLst>
          </p:cNvPr>
          <p:cNvSpPr txBox="1">
            <a:spLocks/>
          </p:cNvSpPr>
          <p:nvPr/>
        </p:nvSpPr>
        <p:spPr>
          <a:xfrm>
            <a:off x="1028019" y="1755322"/>
            <a:ext cx="10255704" cy="96338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Open Exploration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8C002C5-AB87-D727-39C9-052F5AE11704}"/>
              </a:ext>
            </a:extLst>
          </p:cNvPr>
          <p:cNvSpPr txBox="1">
            <a:spLocks/>
          </p:cNvSpPr>
          <p:nvPr/>
        </p:nvSpPr>
        <p:spPr>
          <a:xfrm>
            <a:off x="971550" y="2375808"/>
            <a:ext cx="10368643" cy="3780064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You are encouraged to include </a:t>
            </a:r>
            <a:r>
              <a:rPr lang="en-US" b="1" dirty="0"/>
              <a:t>any additional analyses or visuals</a:t>
            </a:r>
            <a:r>
              <a:rPr lang="en-US" dirty="0"/>
              <a:t> you believe would be useful for a </a:t>
            </a:r>
            <a:r>
              <a:rPr lang="en-US" b="1" dirty="0"/>
              <a:t>coach, player, or staff member</a:t>
            </a:r>
            <a:r>
              <a:rPr lang="en-US" dirty="0"/>
              <a:t>.</a:t>
            </a:r>
            <a:br>
              <a:rPr lang="en-US" dirty="0"/>
            </a:br>
            <a:r>
              <a:rPr lang="en-US"/>
              <a:t>This could </a:t>
            </a:r>
            <a:r>
              <a:rPr lang="en-US" dirty="0"/>
              <a:t>include (but is not limited to):</a:t>
            </a:r>
          </a:p>
          <a:p>
            <a:pPr lvl="1"/>
            <a:r>
              <a:rPr lang="en-US" dirty="0"/>
              <a:t>Alternative workload summaries</a:t>
            </a:r>
          </a:p>
          <a:p>
            <a:pPr lvl="1"/>
            <a:r>
              <a:rPr lang="en-US" dirty="0"/>
              <a:t>Peak demand visualizations</a:t>
            </a:r>
          </a:p>
          <a:p>
            <a:pPr lvl="1"/>
            <a:r>
              <a:rPr lang="en-US" dirty="0"/>
              <a:t>Movement quality or variability insights</a:t>
            </a:r>
          </a:p>
          <a:p>
            <a:pPr lvl="1"/>
            <a:r>
              <a:rPr lang="en-US" dirty="0"/>
              <a:t>Clear takeaways that support decision-making</a:t>
            </a:r>
          </a:p>
          <a:p>
            <a:r>
              <a:rPr lang="en-US" b="1" dirty="0"/>
              <a:t>Expectations</a:t>
            </a:r>
            <a:endParaRPr lang="en-US" dirty="0"/>
          </a:p>
          <a:p>
            <a:pPr lvl="1"/>
            <a:r>
              <a:rPr lang="en-US" dirty="0"/>
              <a:t>Clearly state assumptions and limitations</a:t>
            </a:r>
          </a:p>
          <a:p>
            <a:pPr lvl="1"/>
            <a:r>
              <a:rPr lang="en-US" dirty="0"/>
              <a:t>Prioritize clarity and practical insight over metric volume</a:t>
            </a:r>
          </a:p>
          <a:p>
            <a:pPr lvl="1"/>
            <a:r>
              <a:rPr lang="en-US" dirty="0"/>
              <a:t>All results must be reproducible from your submitted code</a:t>
            </a:r>
          </a:p>
        </p:txBody>
      </p:sp>
    </p:spTree>
    <p:extLst>
      <p:ext uri="{BB962C8B-B14F-4D97-AF65-F5344CB8AC3E}">
        <p14:creationId xmlns:p14="http://schemas.microsoft.com/office/powerpoint/2010/main" val="3651905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0734BF1-5174-8B53-911B-2CC89F538E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5571779"/>
              </p:ext>
            </p:extLst>
          </p:nvPr>
        </p:nvGraphicFramePr>
        <p:xfrm>
          <a:off x="908277" y="2318656"/>
          <a:ext cx="6755868" cy="3990377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2251956">
                  <a:extLst>
                    <a:ext uri="{9D8B030D-6E8A-4147-A177-3AD203B41FA5}">
                      <a16:colId xmlns:a16="http://schemas.microsoft.com/office/drawing/2014/main" val="4256206809"/>
                    </a:ext>
                  </a:extLst>
                </a:gridCol>
                <a:gridCol w="2251956">
                  <a:extLst>
                    <a:ext uri="{9D8B030D-6E8A-4147-A177-3AD203B41FA5}">
                      <a16:colId xmlns:a16="http://schemas.microsoft.com/office/drawing/2014/main" val="3528739026"/>
                    </a:ext>
                  </a:extLst>
                </a:gridCol>
                <a:gridCol w="2251956">
                  <a:extLst>
                    <a:ext uri="{9D8B030D-6E8A-4147-A177-3AD203B41FA5}">
                      <a16:colId xmlns:a16="http://schemas.microsoft.com/office/drawing/2014/main" val="2000540696"/>
                    </a:ext>
                  </a:extLst>
                </a:gridCol>
              </a:tblGrid>
              <a:tr h="1404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Name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Type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Description</a:t>
                      </a:r>
                    </a:p>
                  </a:txBody>
                  <a:tcPr marL="38170" marR="38170" marT="19085" marB="19085" anchor="ctr"/>
                </a:tc>
                <a:extLst>
                  <a:ext uri="{0D108BD9-81ED-4DB2-BD59-A6C34878D82A}">
                    <a16:rowId xmlns:a16="http://schemas.microsoft.com/office/drawing/2014/main" val="790911085"/>
                  </a:ext>
                </a:extLst>
              </a:tr>
              <a:tr h="24734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ts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String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Track time in UTC. “yyyy-MM-dd’T’HH:mm:ss.SSSZ”</a:t>
                      </a:r>
                    </a:p>
                  </a:txBody>
                  <a:tcPr marL="38170" marR="38170" marT="19085" marB="19085" anchor="ctr"/>
                </a:tc>
                <a:extLst>
                  <a:ext uri="{0D108BD9-81ED-4DB2-BD59-A6C34878D82A}">
                    <a16:rowId xmlns:a16="http://schemas.microsoft.com/office/drawing/2014/main" val="1071084515"/>
                  </a:ext>
                </a:extLst>
              </a:tr>
              <a:tr h="4352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x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Double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Position of the tracked entity in the X direction (yard). The values are relative to the origin of the field.</a:t>
                      </a:r>
                    </a:p>
                  </a:txBody>
                  <a:tcPr marL="38170" marR="38170" marT="19085" marB="19085" anchor="ctr"/>
                </a:tc>
                <a:extLst>
                  <a:ext uri="{0D108BD9-81ED-4DB2-BD59-A6C34878D82A}">
                    <a16:rowId xmlns:a16="http://schemas.microsoft.com/office/drawing/2014/main" val="386926960"/>
                  </a:ext>
                </a:extLst>
              </a:tr>
              <a:tr h="4352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y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Double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Position of the tracked entity in the Y direction (yard). The values are relative to the origin of the field.</a:t>
                      </a:r>
                    </a:p>
                  </a:txBody>
                  <a:tcPr marL="38170" marR="38170" marT="19085" marB="19085" anchor="ctr"/>
                </a:tc>
                <a:extLst>
                  <a:ext uri="{0D108BD9-81ED-4DB2-BD59-A6C34878D82A}">
                    <a16:rowId xmlns:a16="http://schemas.microsoft.com/office/drawing/2014/main" val="2248438407"/>
                  </a:ext>
                </a:extLst>
              </a:tr>
              <a:tr h="4352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z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Double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Position of the tracked entity in the Z direction (yard). The values are relative to the origin of the field.</a:t>
                      </a:r>
                    </a:p>
                  </a:txBody>
                  <a:tcPr marL="38170" marR="38170" marT="19085" marB="19085" anchor="ctr"/>
                </a:tc>
                <a:extLst>
                  <a:ext uri="{0D108BD9-81ED-4DB2-BD59-A6C34878D82A}">
                    <a16:rowId xmlns:a16="http://schemas.microsoft.com/office/drawing/2014/main" val="228644074"/>
                  </a:ext>
                </a:extLst>
              </a:tr>
              <a:tr h="24734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dir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Double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The angle in degrees in which the player is moving.</a:t>
                      </a:r>
                    </a:p>
                  </a:txBody>
                  <a:tcPr marL="38170" marR="38170" marT="19085" marB="19085" anchor="ctr"/>
                </a:tc>
                <a:extLst>
                  <a:ext uri="{0D108BD9-81ED-4DB2-BD59-A6C34878D82A}">
                    <a16:rowId xmlns:a16="http://schemas.microsoft.com/office/drawing/2014/main" val="2422879863"/>
                  </a:ext>
                </a:extLst>
              </a:tr>
              <a:tr h="1404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dis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Double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Distance in yards.</a:t>
                      </a:r>
                    </a:p>
                  </a:txBody>
                  <a:tcPr marL="38170" marR="38170" marT="19085" marB="19085" anchor="ctr"/>
                </a:tc>
                <a:extLst>
                  <a:ext uri="{0D108BD9-81ED-4DB2-BD59-A6C34878D82A}">
                    <a16:rowId xmlns:a16="http://schemas.microsoft.com/office/drawing/2014/main" val="3817292509"/>
                  </a:ext>
                </a:extLst>
              </a:tr>
              <a:tr h="1404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s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Double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Speed in yards/sec.</a:t>
                      </a:r>
                    </a:p>
                  </a:txBody>
                  <a:tcPr marL="38170" marR="38170" marT="19085" marB="19085" anchor="ctr"/>
                </a:tc>
                <a:extLst>
                  <a:ext uri="{0D108BD9-81ED-4DB2-BD59-A6C34878D82A}">
                    <a16:rowId xmlns:a16="http://schemas.microsoft.com/office/drawing/2014/main" val="2604544168"/>
                  </a:ext>
                </a:extLst>
              </a:tr>
              <a:tr h="23434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a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Double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Acceleration in yards/second/second.</a:t>
                      </a:r>
                    </a:p>
                  </a:txBody>
                  <a:tcPr marL="38170" marR="38170" marT="19085" marB="19085" anchor="ctr"/>
                </a:tc>
                <a:extLst>
                  <a:ext uri="{0D108BD9-81ED-4DB2-BD59-A6C34878D82A}">
                    <a16:rowId xmlns:a16="http://schemas.microsoft.com/office/drawing/2014/main" val="4180204151"/>
                  </a:ext>
                </a:extLst>
              </a:tr>
              <a:tr h="73652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 err="1"/>
                        <a:t>sa</a:t>
                      </a:r>
                      <a:endParaRPr lang="en-US" sz="800"/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Double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Directional acceleration. Positive values indicate acceleration in the direction the player is currently moving and negative values indicate deceleration in that direction (or acceleration in the opposite direction).</a:t>
                      </a:r>
                    </a:p>
                  </a:txBody>
                  <a:tcPr marL="38170" marR="38170" marT="19085" marB="19085" anchor="ctr"/>
                </a:tc>
                <a:extLst>
                  <a:ext uri="{0D108BD9-81ED-4DB2-BD59-A6C34878D82A}">
                    <a16:rowId xmlns:a16="http://schemas.microsoft.com/office/drawing/2014/main" val="2622771838"/>
                  </a:ext>
                </a:extLst>
              </a:tr>
              <a:tr h="33478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latLoad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Double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Lateral load metric derived from lateral movement and acceleration.</a:t>
                      </a:r>
                    </a:p>
                  </a:txBody>
                  <a:tcPr marL="38170" marR="38170" marT="19085" marB="19085" anchor="ctr"/>
                </a:tc>
                <a:extLst>
                  <a:ext uri="{0D108BD9-81ED-4DB2-BD59-A6C34878D82A}">
                    <a16:rowId xmlns:a16="http://schemas.microsoft.com/office/drawing/2014/main" val="217536682"/>
                  </a:ext>
                </a:extLst>
              </a:tr>
              <a:tr h="33478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dirLoad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Double</a:t>
                      </a:r>
                    </a:p>
                  </a:txBody>
                  <a:tcPr marL="38170" marR="38170" marT="19085" marB="19085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800"/>
                        <a:t>Directional load metric derived from changes in movement direction and acceleration.</a:t>
                      </a:r>
                    </a:p>
                  </a:txBody>
                  <a:tcPr marL="38170" marR="38170" marT="19085" marB="19085" anchor="ctr"/>
                </a:tc>
                <a:extLst>
                  <a:ext uri="{0D108BD9-81ED-4DB2-BD59-A6C34878D82A}">
                    <a16:rowId xmlns:a16="http://schemas.microsoft.com/office/drawing/2014/main" val="351351226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F4FF2B63-B049-0C41-047B-913DBDEFAAD4}"/>
              </a:ext>
            </a:extLst>
          </p:cNvPr>
          <p:cNvSpPr txBox="1">
            <a:spLocks/>
          </p:cNvSpPr>
          <p:nvPr/>
        </p:nvSpPr>
        <p:spPr>
          <a:xfrm>
            <a:off x="1028019" y="1755322"/>
            <a:ext cx="10255704" cy="96338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Variable Descriptions and Reporting Standards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34B0C5-1462-C00A-7A01-239F0FDAF232}"/>
              </a:ext>
            </a:extLst>
          </p:cNvPr>
          <p:cNvSpPr txBox="1"/>
          <p:nvPr/>
        </p:nvSpPr>
        <p:spPr>
          <a:xfrm>
            <a:off x="7783887" y="2375807"/>
            <a:ext cx="387803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600" b="1" i="1" u="sng"/>
              <a:t>Metric Reporting Standards</a:t>
            </a:r>
          </a:p>
          <a:p>
            <a:pPr>
              <a:buNone/>
            </a:pPr>
            <a:endParaRPr lang="en-US" sz="1600"/>
          </a:p>
          <a:p>
            <a:pPr>
              <a:buNone/>
            </a:pPr>
            <a:r>
              <a:rPr lang="en-US" sz="1600"/>
              <a:t>For all analyses and visualizations in this project, please report metrics using the following units: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b="1"/>
              <a:t>Distance:</a:t>
            </a:r>
            <a:r>
              <a:rPr lang="en-US" sz="1600"/>
              <a:t> yards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b="1"/>
              <a:t>Speed:</a:t>
            </a:r>
            <a:r>
              <a:rPr lang="en-US" sz="1600"/>
              <a:t> miles per hour (mph)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b="1"/>
              <a:t>Acceleration / Deceleration:</a:t>
            </a:r>
            <a:r>
              <a:rPr lang="en-US" sz="1600"/>
              <a:t> meters per second squared (m·s⁻²)</a:t>
            </a:r>
          </a:p>
          <a:p>
            <a:pPr>
              <a:buNone/>
            </a:pPr>
            <a:endParaRPr lang="en-US" sz="1600"/>
          </a:p>
          <a:p>
            <a:pPr>
              <a:buNone/>
            </a:pPr>
            <a:r>
              <a:rPr lang="en-US" sz="1600"/>
              <a:t>Raw data are provided in yards and yards/second.</a:t>
            </a:r>
            <a:br>
              <a:rPr lang="en-US" sz="1600"/>
            </a:br>
            <a:r>
              <a:rPr lang="en-US" sz="1600"/>
              <a:t>Any unit conversions should be clearly documented and reproducible in your code.</a:t>
            </a:r>
          </a:p>
        </p:txBody>
      </p:sp>
    </p:spTree>
    <p:extLst>
      <p:ext uri="{BB962C8B-B14F-4D97-AF65-F5344CB8AC3E}">
        <p14:creationId xmlns:p14="http://schemas.microsoft.com/office/powerpoint/2010/main" val="1705411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673</Words>
  <Application>Microsoft Office PowerPoint</Application>
  <PresentationFormat>Widescreen</PresentationFormat>
  <Paragraphs>101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Curtis, Ryan</dc:creator>
  <cp:lastModifiedBy>Curtis, Ryan</cp:lastModifiedBy>
  <cp:revision>1</cp:revision>
  <dcterms:created xsi:type="dcterms:W3CDTF">2026-02-03T18:59:49Z</dcterms:created>
  <dcterms:modified xsi:type="dcterms:W3CDTF">2026-02-05T23:41:52Z</dcterms:modified>
</cp:coreProperties>
</file>

<file path=docProps/thumbnail.jpeg>
</file>